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6.png" ContentType="image/png"/>
  <Override PartName="/ppt/media/image3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22.png" ContentType="image/png"/>
  <Override PartName="/ppt/media/image59.png" ContentType="image/png"/>
  <Override PartName="/ppt/media/image57.png" ContentType="image/png"/>
  <Override PartName="/ppt/media/image20.png" ContentType="image/png"/>
  <Override PartName="/ppt/media/image24.png" ContentType="image/png"/>
  <Override PartName="/ppt/media/image29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MX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MX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r="16200000" dist="1800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s-MX" sz="1800" spc="-1" strike="noStrike">
                <a:latin typeface="Arial"/>
              </a:rPr>
              <a:t>Pulse para editar el formato del texto de título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r="5400000" dist="1080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s-MX" sz="1800" spc="-1" strike="noStrike">
                <a:latin typeface="Arial"/>
              </a:rPr>
              <a:t>Pulse para editar el formato del texto de título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Pulse para editar el formato de texto del esquema</a:t>
            </a:r>
            <a:endParaRPr b="0" lang="es-MX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latin typeface="Arial"/>
              </a:rPr>
              <a:t>Segundo nivel del esquema</a:t>
            </a:r>
            <a:endParaRPr b="0" lang="es-MX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Tercer nivel del esquema</a:t>
            </a:r>
            <a:endParaRPr b="0" lang="es-MX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latin typeface="Arial"/>
              </a:rPr>
              <a:t>Cuarto nivel del esquema</a:t>
            </a:r>
            <a:endParaRPr b="0" lang="es-MX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Quinto nivel del esquema</a:t>
            </a:r>
            <a:endParaRPr b="0" lang="es-MX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Sexto nivel del esquema</a:t>
            </a:r>
            <a:endParaRPr b="0" lang="es-MX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Séptimo nivel del esquema</a:t>
            </a:r>
            <a:endParaRPr b="0" lang="es-MX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r="5400000" dist="1080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40000" y="270000"/>
            <a:ext cx="8999640" cy="989640"/>
          </a:xfrm>
          <a:prstGeom prst="rect">
            <a:avLst/>
          </a:prstGeom>
        </p:spPr>
        <p:txBody>
          <a:bodyPr lIns="0" rIns="0" tIns="0" bIns="0" anchor="ctr">
            <a:normAutofit/>
          </a:bodyPr>
          <a:p>
            <a:r>
              <a:rPr b="0" lang="es-MX" sz="1800" spc="-1" strike="noStrike">
                <a:latin typeface="Arial"/>
              </a:rPr>
              <a:t>Pulse para editar el formato del texto de título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40000" y="1440000"/>
            <a:ext cx="8999640" cy="404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Pulse para editar el formato de texto del esquema</a:t>
            </a:r>
            <a:endParaRPr b="0" lang="es-MX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latin typeface="Arial"/>
              </a:rPr>
              <a:t>Segundo nivel del esquema</a:t>
            </a:r>
            <a:endParaRPr b="0" lang="es-MX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Tercer nivel del esquema</a:t>
            </a:r>
            <a:endParaRPr b="0" lang="es-MX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1800" spc="-1" strike="noStrike">
                <a:latin typeface="Arial"/>
              </a:rPr>
              <a:t>Cuarto nivel del esquema</a:t>
            </a:r>
            <a:endParaRPr b="0" lang="es-MX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Quinto nivel del esquema</a:t>
            </a:r>
            <a:endParaRPr b="0" lang="es-MX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Sexto nivel del esquema</a:t>
            </a:r>
            <a:endParaRPr b="0" lang="es-MX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1800" spc="-1" strike="noStrike">
                <a:latin typeface="Arial"/>
              </a:rPr>
              <a:t>Séptimo nivel del esquema</a:t>
            </a:r>
            <a:endParaRPr b="0" lang="es-MX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 flipV="1">
            <a:off x="0" y="-720"/>
            <a:ext cx="10079640" cy="1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r="5400000" dist="1080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0" y="5580000"/>
            <a:ext cx="10079640" cy="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r="16200000" dist="1080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9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MX" sz="4400" spc="-1" strike="noStrike">
                <a:latin typeface="Arial"/>
              </a:rPr>
              <a:t>Pulse para editar el formato del texto de título</a:t>
            </a:r>
            <a:endParaRPr b="0" lang="es-MX" sz="44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3200" spc="-1" strike="noStrike">
                <a:latin typeface="Arial"/>
              </a:rPr>
              <a:t>Pulse para editar el formato de texto del esquema</a:t>
            </a:r>
            <a:endParaRPr b="0" lang="es-MX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800" spc="-1" strike="noStrike">
                <a:latin typeface="Arial"/>
              </a:rPr>
              <a:t>Segundo nivel del esquema</a:t>
            </a:r>
            <a:endParaRPr b="0" lang="es-MX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400" spc="-1" strike="noStrike">
                <a:latin typeface="Arial"/>
              </a:rPr>
              <a:t>Tercer nivel del esquema</a:t>
            </a:r>
            <a:endParaRPr b="0" lang="es-MX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MX" sz="2000" spc="-1" strike="noStrike">
                <a:latin typeface="Arial"/>
              </a:rPr>
              <a:t>Cuarto nivel del esquema</a:t>
            </a:r>
            <a:endParaRPr b="0" lang="es-MX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Quinto nivel del esquema</a:t>
            </a:r>
            <a:endParaRPr b="0" lang="es-MX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Sexto nivel del esquema</a:t>
            </a:r>
            <a:endParaRPr b="0" lang="es-MX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MX" sz="2000" spc="-1" strike="noStrike">
                <a:latin typeface="Arial"/>
              </a:rPr>
              <a:t>Séptimo nivel del esquema</a:t>
            </a:r>
            <a:endParaRPr b="0" lang="es-MX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50000" y="270000"/>
            <a:ext cx="8999640" cy="32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I.B Concepto de Evento</a:t>
            </a:r>
            <a:endParaRPr b="0" lang="es-MX" sz="6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6000" spc="-1" strike="noStrike">
                <a:solidFill>
                  <a:srgbClr val="04617b"/>
                </a:solidFill>
                <a:latin typeface="Source Sans Pro Light"/>
              </a:rPr>
              <a:t>I.C Combinaciones de Eventos</a:t>
            </a:r>
            <a:endParaRPr b="0" lang="es-MX" sz="60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450000" y="3870000"/>
            <a:ext cx="8999640" cy="116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AT" sz="3600" spc="-1" strike="noStrike">
                <a:solidFill>
                  <a:srgbClr val="dbf5f9"/>
                </a:solidFill>
                <a:latin typeface="Source Sans Pro"/>
              </a:rPr>
              <a:t>Los eventos son subconjuntos del espacio muestral.</a:t>
            </a:r>
            <a:endParaRPr b="0" lang="es-MX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Asignación de valores de probabilidad a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404280" y="1598040"/>
            <a:ext cx="9221760" cy="252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Asignación de valores de probabilidad a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TextShape 3"/>
          <p:cNvSpPr txBox="1"/>
          <p:nvPr/>
        </p:nvSpPr>
        <p:spPr>
          <a:xfrm>
            <a:off x="360000" y="2520000"/>
            <a:ext cx="9360000" cy="158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MX" sz="1500" spc="-1" strike="noStrike">
                <a:latin typeface="Arial"/>
              </a:rPr>
              <a:t>Ejemplo Minecraft – Among Us </a:t>
            </a:r>
            <a:endParaRPr b="1" lang="es-MX" sz="15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En un grupo de 15 personas, a 7 les gusta “Minecraft”, a 5 les gusta “Among Us” y a 6 </a:t>
            </a:r>
            <a:r>
              <a:rPr b="0" lang="es-MX" sz="1800" spc="-1" strike="noStrike">
                <a:latin typeface="Arial"/>
              </a:rPr>
              <a:t>no les gusta ninguno de los dos juegos.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Encuentre la probabilidad que al elegir al azar una persona, a ésta le guste al menos uno </a:t>
            </a:r>
            <a:r>
              <a:rPr b="0" lang="es-MX" sz="1800" spc="-1" strike="noStrike">
                <a:latin typeface="Arial"/>
              </a:rPr>
              <a:t>de los dos juegos.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980000" y="1184760"/>
            <a:ext cx="2310480" cy="1155240"/>
          </a:xfrm>
          <a:prstGeom prst="rect">
            <a:avLst/>
          </a:prstGeom>
          <a:ln w="0"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>
            <a:off x="5747400" y="1166400"/>
            <a:ext cx="2352600" cy="117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31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p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n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c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ó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n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b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u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l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d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l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d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d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l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j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m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p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l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M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n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c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f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t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–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m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o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n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g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 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U</a:t>
            </a: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TextShape 3"/>
          <p:cNvSpPr txBox="1"/>
          <p:nvPr/>
        </p:nvSpPr>
        <p:spPr>
          <a:xfrm>
            <a:off x="360000" y="1260000"/>
            <a:ext cx="936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Lo que sabemos inicialmente: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60000" y="1606320"/>
            <a:ext cx="8970840" cy="1485000"/>
          </a:xfrm>
          <a:prstGeom prst="rect">
            <a:avLst/>
          </a:prstGeom>
          <a:ln w="0">
            <a:noFill/>
          </a:ln>
        </p:spPr>
      </p:pic>
      <p:sp>
        <p:nvSpPr>
          <p:cNvPr id="192" name="TextShape 4"/>
          <p:cNvSpPr txBox="1"/>
          <p:nvPr/>
        </p:nvSpPr>
        <p:spPr>
          <a:xfrm>
            <a:off x="360000" y="3091320"/>
            <a:ext cx="90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No </a:t>
            </a:r>
            <a:r>
              <a:rPr b="0" lang="es-MX" sz="1800" spc="-1" strike="noStrike">
                <a:latin typeface="Arial"/>
                <a:ea typeface="DejaVu Sans"/>
              </a:rPr>
              <a:t>les gusta Minecraft</a:t>
            </a:r>
            <a:r>
              <a:rPr b="0" lang="es-MX" sz="1800" spc="-1" strike="noStrike">
                <a:latin typeface="Arial"/>
                <a:ea typeface="DejaVu Sans"/>
              </a:rPr>
              <a:t> = 15 – 7 = 8;  No le</a:t>
            </a:r>
            <a:r>
              <a:rPr b="0" lang="es-MX" sz="1800" spc="-1" strike="noStrike">
                <a:latin typeface="Arial"/>
                <a:ea typeface="DejaVu Sans"/>
              </a:rPr>
              <a:t>s gusta Among Us</a:t>
            </a:r>
            <a:r>
              <a:rPr b="0" lang="es-MX" sz="1800" spc="-1" strike="noStrike">
                <a:latin typeface="Arial"/>
                <a:ea typeface="DejaVu Sans"/>
              </a:rPr>
              <a:t> = 15 – 5 = 10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398520" y="3600000"/>
            <a:ext cx="8961480" cy="15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31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Representación tabular de los datos del ejemplo Minecraft – Among Us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TextShape 3"/>
          <p:cNvSpPr txBox="1"/>
          <p:nvPr/>
        </p:nvSpPr>
        <p:spPr>
          <a:xfrm>
            <a:off x="360000" y="1260000"/>
            <a:ext cx="93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No le</a:t>
            </a:r>
            <a:r>
              <a:rPr b="0" lang="es-MX" sz="1800" spc="-1" strike="noStrike">
                <a:latin typeface="Arial"/>
                <a:ea typeface="DejaVu Sans"/>
              </a:rPr>
              <a:t>s gusta Among Us</a:t>
            </a:r>
            <a:r>
              <a:rPr b="0" lang="es-MX" sz="1800" spc="-1" strike="noStrike">
                <a:latin typeface="Arial"/>
                <a:ea typeface="DejaVu Sans"/>
              </a:rPr>
              <a:t> y Le</a:t>
            </a:r>
            <a:r>
              <a:rPr b="0" lang="es-MX" sz="1800" spc="-1" strike="noStrike">
                <a:latin typeface="Arial"/>
                <a:ea typeface="DejaVu Sans"/>
              </a:rPr>
              <a:t>s gusta Minecraft</a:t>
            </a:r>
            <a:r>
              <a:rPr b="0" lang="es-MX" sz="1800" spc="-1" strike="noStrike">
                <a:latin typeface="Arial"/>
                <a:ea typeface="DejaVu Sans"/>
              </a:rPr>
              <a:t> = 10 – 6 = 4; 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No le</a:t>
            </a:r>
            <a:r>
              <a:rPr b="0" lang="es-MX" sz="1800" spc="-1" strike="noStrike">
                <a:latin typeface="Arial"/>
                <a:ea typeface="DejaVu Sans"/>
              </a:rPr>
              <a:t>s gusta Minecraft</a:t>
            </a:r>
            <a:r>
              <a:rPr b="0" lang="es-MX" sz="1800" spc="-1" strike="noStrike">
                <a:latin typeface="Arial"/>
                <a:ea typeface="DejaVu Sans"/>
              </a:rPr>
              <a:t> y Le</a:t>
            </a:r>
            <a:r>
              <a:rPr b="0" lang="es-MX" sz="1800" spc="-1" strike="noStrike">
                <a:latin typeface="Arial"/>
                <a:ea typeface="DejaVu Sans"/>
              </a:rPr>
              <a:t>s gusta Among Us</a:t>
            </a:r>
            <a:r>
              <a:rPr b="0" lang="es-MX" sz="1800" spc="-1" strike="noStrike">
                <a:latin typeface="Arial"/>
                <a:ea typeface="DejaVu Sans"/>
              </a:rPr>
              <a:t> = 8 – 6 = 2</a:t>
            </a:r>
            <a:endParaRPr b="0" lang="es-MX" sz="1800" spc="-1" strike="noStrike">
              <a:latin typeface="Arial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360000" y="3433680"/>
            <a:ext cx="900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Les gusta M</a:t>
            </a:r>
            <a:r>
              <a:rPr b="0" lang="es-MX" sz="1800" spc="-1" strike="noStrike">
                <a:latin typeface="Arial"/>
                <a:ea typeface="DejaVu Sans"/>
              </a:rPr>
              <a:t>inecraft</a:t>
            </a:r>
            <a:r>
              <a:rPr b="0" lang="es-MX" sz="1800" spc="-1" strike="noStrike">
                <a:latin typeface="Arial"/>
                <a:ea typeface="DejaVu Sans"/>
              </a:rPr>
              <a:t> y Le</a:t>
            </a:r>
            <a:r>
              <a:rPr b="0" lang="es-MX" sz="1800" spc="-1" strike="noStrike">
                <a:latin typeface="Arial"/>
                <a:ea typeface="DejaVu Sans"/>
              </a:rPr>
              <a:t>s gusta Among Us</a:t>
            </a:r>
            <a:r>
              <a:rPr b="0" lang="es-MX" sz="1800" spc="-1" strike="noStrike">
                <a:latin typeface="Arial"/>
                <a:ea typeface="DejaVu Sans"/>
              </a:rPr>
              <a:t> = 7 – 4 = 5 – 2 = 3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473760" y="1901520"/>
            <a:ext cx="8961480" cy="1485000"/>
          </a:xfrm>
          <a:prstGeom prst="rect">
            <a:avLst/>
          </a:prstGeom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408240" y="3780000"/>
            <a:ext cx="8951760" cy="14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31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Representación tabular de los datos del ejemplo Minecraft – Among Us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TextShape 3"/>
          <p:cNvSpPr txBox="1"/>
          <p:nvPr/>
        </p:nvSpPr>
        <p:spPr>
          <a:xfrm>
            <a:off x="311760" y="2494080"/>
            <a:ext cx="900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Del cuadro se obtiene que: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 4 únicamente les gusta Minecraft.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 2 únicamente le</a:t>
            </a:r>
            <a:r>
              <a:rPr b="0" lang="es-MX" sz="1800" spc="-1" strike="noStrike">
                <a:latin typeface="Arial"/>
                <a:ea typeface="DejaVu Sans"/>
              </a:rPr>
              <a:t>s gusta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Among Us.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 3 les gusta </a:t>
            </a:r>
            <a:r>
              <a:rPr b="0" lang="es-MX" sz="1800" spc="-1" strike="noStrike">
                <a:latin typeface="Arial"/>
                <a:ea typeface="DejaVu Sans"/>
              </a:rPr>
              <a:t>Minecraft</a:t>
            </a:r>
            <a:r>
              <a:rPr b="0" lang="es-MX" sz="1800" spc="-1" strike="noStrike">
                <a:latin typeface="Arial"/>
                <a:ea typeface="DejaVu Sans"/>
              </a:rPr>
              <a:t> y </a:t>
            </a:r>
            <a:r>
              <a:rPr b="0" lang="es-MX" sz="1800" spc="-1" strike="noStrike">
                <a:latin typeface="Arial"/>
                <a:ea typeface="DejaVu Sans"/>
              </a:rPr>
              <a:t>Among Us.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 9 personas les gusta al menos uno de los dos juegos.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Sean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E: Evento que la persona elegida al azar le guste al menos uno de los dos juegos.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S: Conjunto de todas las personas entre las que se puede elegir una.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Entonces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P(E) = N(E)/N(S) = 9/15 = 0.6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360000" y="1080000"/>
            <a:ext cx="8951760" cy="147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TextShape 3"/>
          <p:cNvSpPr txBox="1"/>
          <p:nvPr/>
        </p:nvSpPr>
        <p:spPr>
          <a:xfrm>
            <a:off x="311760" y="1080000"/>
            <a:ext cx="90000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X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M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m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(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)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ℜ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j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1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f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ó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q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1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1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ú</a:t>
            </a:r>
            <a:r>
              <a:rPr b="0" lang="es-MX" sz="1800" spc="-1" strike="noStrike">
                <a:latin typeface="Arial"/>
                <a:ea typeface="DejaVu Sans"/>
              </a:rPr>
              <a:t>m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f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ó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: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F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ó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1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m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F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c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ó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P</a:t>
            </a:r>
            <a:r>
              <a:rPr b="0" lang="es-MX" sz="1800" spc="-1" strike="noStrike">
                <a:latin typeface="Arial"/>
                <a:ea typeface="DejaVu Sans"/>
              </a:rPr>
              <a:t>r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b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l</a:t>
            </a:r>
            <a:r>
              <a:rPr b="0" lang="es-MX" sz="1800" spc="-1" strike="noStrike">
                <a:latin typeface="Arial"/>
                <a:ea typeface="DejaVu Sans"/>
              </a:rPr>
              <a:t>i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a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d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u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 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v</a:t>
            </a:r>
            <a:r>
              <a:rPr b="0" lang="es-MX" sz="1800" spc="-1" strike="noStrike">
                <a:latin typeface="Arial"/>
                <a:ea typeface="DejaVu Sans"/>
              </a:rPr>
              <a:t>e</a:t>
            </a:r>
            <a:r>
              <a:rPr b="0" lang="es-MX" sz="1800" spc="-1" strike="noStrike">
                <a:latin typeface="Arial"/>
                <a:ea typeface="DejaVu Sans"/>
              </a:rPr>
              <a:t>n</a:t>
            </a:r>
            <a:r>
              <a:rPr b="0" lang="es-MX" sz="1800" spc="-1" strike="noStrike">
                <a:latin typeface="Arial"/>
                <a:ea typeface="DejaVu Sans"/>
              </a:rPr>
              <a:t>t</a:t>
            </a:r>
            <a:r>
              <a:rPr b="0" lang="es-MX" sz="1800" spc="-1" strike="noStrike">
                <a:latin typeface="Arial"/>
                <a:ea typeface="DejaVu Sans"/>
              </a:rPr>
              <a:t>o</a:t>
            </a:r>
            <a:r>
              <a:rPr b="0" lang="es-MX" sz="1800" spc="-1" strike="noStrike">
                <a:latin typeface="Arial"/>
                <a:ea typeface="DejaVu Sans"/>
              </a:rPr>
              <a:t>.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1074960" y="3712680"/>
            <a:ext cx="7980480" cy="7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TextShape 3"/>
          <p:cNvSpPr txBox="1"/>
          <p:nvPr/>
        </p:nvSpPr>
        <p:spPr>
          <a:xfrm>
            <a:off x="311760" y="1080000"/>
            <a:ext cx="9000000" cy="3673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AXIOMAS DE PROBABILIDAD DE EVENTOS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La Función de Probabilidad de un Evento cumple los siguientes axiomas: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El primer axioma indica que la probabilidad de un evento no puede tener valores </a:t>
            </a:r>
            <a:r>
              <a:rPr b="0" lang="es-MX" sz="1800" spc="-1" strike="noStrike">
                <a:latin typeface="Arial"/>
                <a:ea typeface="DejaVu Sans"/>
              </a:rPr>
              <a:t>negativos. El segundo axioma establece que la probabilidad de que un resultado </a:t>
            </a:r>
            <a:r>
              <a:rPr b="0" lang="es-MX" sz="1800" spc="-1" strike="noStrike">
                <a:latin typeface="Arial"/>
                <a:ea typeface="DejaVu Sans"/>
              </a:rPr>
              <a:t>pertenezca al espacio muestral es 1, lo cual es evidente pues S contiene todos los </a:t>
            </a:r>
            <a:r>
              <a:rPr b="0" lang="es-MX" sz="1800" spc="-1" strike="noStrike">
                <a:latin typeface="Arial"/>
                <a:ea typeface="DejaVu Sans"/>
              </a:rPr>
              <a:t>resultados posibles.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El tercer axioma establece que si dos eventos son </a:t>
            </a:r>
            <a:r>
              <a:rPr b="1" lang="es-MX" sz="1800" spc="-1" strike="noStrike">
                <a:latin typeface="Arial"/>
                <a:ea typeface="DejaVu Sans"/>
              </a:rPr>
              <a:t>mutuamente excluyentes</a:t>
            </a:r>
            <a:r>
              <a:rPr b="0" lang="es-MX" sz="1800" spc="-1" strike="noStrike">
                <a:latin typeface="Arial"/>
                <a:ea typeface="DejaVu Sans"/>
              </a:rPr>
              <a:t> entonces </a:t>
            </a:r>
            <a:r>
              <a:rPr b="0" lang="es-MX" sz="1800" spc="-1" strike="noStrike">
                <a:latin typeface="Arial"/>
                <a:ea typeface="DejaVu Sans"/>
              </a:rPr>
              <a:t>la probabilidad del evento que resulta de la unión de estos eventos, es la suma de las </a:t>
            </a:r>
            <a:r>
              <a:rPr b="0" lang="es-MX" sz="1800" spc="-1" strike="noStrike">
                <a:latin typeface="Arial"/>
                <a:ea typeface="DejaVu Sans"/>
              </a:rPr>
              <a:t>probabilidades de ambos eventos.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1055160" y="1620000"/>
            <a:ext cx="8056440" cy="93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TextShape 3"/>
          <p:cNvSpPr txBox="1"/>
          <p:nvPr/>
        </p:nvSpPr>
        <p:spPr>
          <a:xfrm>
            <a:off x="311760" y="1080000"/>
            <a:ext cx="90000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PROPIEDADES DE LA PROBABILIDAD DE EVENTOS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Con los axiomas establecidos se pueden demostrar algunas propiedades de interés, para los eventos de un espacio muestral </a:t>
            </a:r>
            <a:r>
              <a:rPr b="1" lang="es-MX" sz="1800" spc="-1" strike="noStrike">
                <a:latin typeface="Arial"/>
                <a:ea typeface="DejaVu Sans"/>
              </a:rPr>
              <a:t>S</a:t>
            </a:r>
            <a:r>
              <a:rPr b="0" lang="es-MX" sz="1800" spc="-1" strike="noStrike">
                <a:latin typeface="Arial"/>
                <a:ea typeface="DejaVu Sans"/>
              </a:rPr>
              <a:t>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a) Probabilidad de un Evento Nulo:             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b) Probabilidad del Evento Complemento: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773720" y="2541240"/>
            <a:ext cx="6686280" cy="1058760"/>
          </a:xfrm>
          <a:prstGeom prst="rect">
            <a:avLst/>
          </a:prstGeom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4852080" y="3655800"/>
            <a:ext cx="1627920" cy="304200"/>
          </a:xfrm>
          <a:prstGeom prst="rect">
            <a:avLst/>
          </a:prstGeom>
          <a:ln w="0">
            <a:noFill/>
          </a:ln>
        </p:spPr>
      </p:pic>
      <p:pic>
        <p:nvPicPr>
          <p:cNvPr id="217" name="" descr=""/>
          <p:cNvPicPr/>
          <p:nvPr/>
        </p:nvPicPr>
        <p:blipFill>
          <a:blip r:embed="rId4"/>
          <a:stretch/>
        </p:blipFill>
        <p:spPr>
          <a:xfrm>
            <a:off x="4860000" y="2160000"/>
            <a:ext cx="913680" cy="313920"/>
          </a:xfrm>
          <a:prstGeom prst="rect">
            <a:avLst/>
          </a:prstGeom>
          <a:ln w="0">
            <a:noFill/>
          </a:ln>
        </p:spPr>
      </p:pic>
      <p:pic>
        <p:nvPicPr>
          <p:cNvPr id="218" name="" descr=""/>
          <p:cNvPicPr/>
          <p:nvPr/>
        </p:nvPicPr>
        <p:blipFill>
          <a:blip r:embed="rId5"/>
          <a:stretch/>
        </p:blipFill>
        <p:spPr>
          <a:xfrm>
            <a:off x="1800000" y="4140000"/>
            <a:ext cx="665604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311760" y="1080000"/>
            <a:ext cx="9000000" cy="392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PROPIEDADES DE LA PROBABILIDAD DE EVENTOS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c) Probabilidad de Eventos Incluidos: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d) La probabilidad de un Evento está entre 0 y 1:             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4500000" y="1334880"/>
            <a:ext cx="3170880" cy="28512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3"/>
          <a:stretch/>
        </p:blipFill>
        <p:spPr>
          <a:xfrm>
            <a:off x="1674720" y="1620000"/>
            <a:ext cx="6545520" cy="1260000"/>
          </a:xfrm>
          <a:prstGeom prst="rect">
            <a:avLst/>
          </a:prstGeom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4"/>
          <a:stretch/>
        </p:blipFill>
        <p:spPr>
          <a:xfrm>
            <a:off x="5592960" y="2897640"/>
            <a:ext cx="1247040" cy="342360"/>
          </a:xfrm>
          <a:prstGeom prst="rect">
            <a:avLst/>
          </a:prstGeom>
          <a:ln w="0">
            <a:noFill/>
          </a:ln>
        </p:spPr>
      </p:pic>
      <p:pic>
        <p:nvPicPr>
          <p:cNvPr id="225" name="" descr=""/>
          <p:cNvPicPr/>
          <p:nvPr/>
        </p:nvPicPr>
        <p:blipFill>
          <a:blip r:embed="rId5"/>
          <a:stretch/>
        </p:blipFill>
        <p:spPr>
          <a:xfrm>
            <a:off x="1080000" y="3240000"/>
            <a:ext cx="7916040" cy="10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TextShape 3"/>
          <p:cNvSpPr txBox="1"/>
          <p:nvPr/>
        </p:nvSpPr>
        <p:spPr>
          <a:xfrm>
            <a:off x="289440" y="1036080"/>
            <a:ext cx="9000000" cy="4441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PROPIEDADES DE LA PROBABILIDAD DE EVENTOS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e) Probabilidad de la Diferencia de Eventos: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f) Regla Aditiva de Probabilidad de Eventos: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             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Representación gráfica con un 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Diagrama de Venn de la 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Regla Aditiva de Probabilidad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5098320" y="1340640"/>
            <a:ext cx="3732840" cy="351720"/>
          </a:xfrm>
          <a:prstGeom prst="rect">
            <a:avLst/>
          </a:prstGeom>
          <a:ln w="0">
            <a:noFill/>
          </a:ln>
        </p:spPr>
      </p:pic>
      <p:pic>
        <p:nvPicPr>
          <p:cNvPr id="230" name="" descr=""/>
          <p:cNvPicPr/>
          <p:nvPr/>
        </p:nvPicPr>
        <p:blipFill>
          <a:blip r:embed="rId3"/>
          <a:stretch/>
        </p:blipFill>
        <p:spPr>
          <a:xfrm>
            <a:off x="1845720" y="1620000"/>
            <a:ext cx="6254280" cy="773640"/>
          </a:xfrm>
          <a:prstGeom prst="rect">
            <a:avLst/>
          </a:prstGeom>
          <a:ln w="0">
            <a:noFill/>
          </a:ln>
        </p:spPr>
      </p:pic>
      <p:pic>
        <p:nvPicPr>
          <p:cNvPr id="231" name="" descr=""/>
          <p:cNvPicPr/>
          <p:nvPr/>
        </p:nvPicPr>
        <p:blipFill>
          <a:blip r:embed="rId4"/>
          <a:stretch/>
        </p:blipFill>
        <p:spPr>
          <a:xfrm>
            <a:off x="5220000" y="2393640"/>
            <a:ext cx="3237480" cy="28512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1011240" y="2700000"/>
            <a:ext cx="7988760" cy="1046880"/>
          </a:xfrm>
          <a:prstGeom prst="rect">
            <a:avLst/>
          </a:prstGeom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6"/>
          <a:stretch/>
        </p:blipFill>
        <p:spPr>
          <a:xfrm>
            <a:off x="3780000" y="3893760"/>
            <a:ext cx="3166200" cy="168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EXPERIMENTO ESTADÍSTICO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40000" y="1076400"/>
            <a:ext cx="8999640" cy="41522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1600" spc="-1" strike="noStrike">
                <a:latin typeface="Source Sans Pro"/>
              </a:rPr>
              <a:t>s un procedimiento que se realiza con el propósito de obtener observaciones para algún estudio de interés. Un experimento requiere realizar pruebas o ensayos para obtener resultados.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1600" spc="-1" strike="noStrike">
                <a:latin typeface="Source Sans Pro"/>
              </a:rPr>
              <a:t>Un Experimento Estadístico tiene las siguientes características: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1. Se conocen todos los resultados posibles antes de realizar el experimento.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2. No se puede predecir el resultado de cada ensayo realizado (propiedad de aleatoriedad)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3. Debe poderse reproducir o repetir el experimento en condiciones similares.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4. Se puede establecer un patrón predecible a lo largo de muchas ejecuciones del experimento.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Esta propiedad se denomina regularidad estadística.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1600" spc="-1" strike="noStrike">
                <a:latin typeface="Source Sans Pro"/>
              </a:rPr>
              <a:t>Ejemplos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1) Lanzar un dado y observar el resultado obtenido.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2) Medir la altura de una persona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3) Observar el tipo de defecto de un artículo producido por una fábrica</a:t>
            </a:r>
            <a:endParaRPr b="0" lang="es-MX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034640" y="1440000"/>
            <a:ext cx="8008920" cy="33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744480" y="1260000"/>
            <a:ext cx="863316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I.C COMBINACIONES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1373400" y="1080000"/>
            <a:ext cx="6906600" cy="1440000"/>
          </a:xfrm>
          <a:prstGeom prst="rect">
            <a:avLst/>
          </a:prstGeom>
          <a:ln w="0">
            <a:noFill/>
          </a:ln>
        </p:spPr>
      </p:pic>
      <p:sp>
        <p:nvSpPr>
          <p:cNvPr id="243" name="TextShape 3"/>
          <p:cNvSpPr txBox="1"/>
          <p:nvPr/>
        </p:nvSpPr>
        <p:spPr>
          <a:xfrm>
            <a:off x="730800" y="2525400"/>
            <a:ext cx="8640000" cy="266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1" lang="es-MX" sz="1400" spc="-1" strike="noStrike">
                <a:latin typeface="Arial"/>
              </a:rPr>
              <a:t>Respuesta:</a:t>
            </a:r>
            <a:r>
              <a:rPr b="0" lang="es-MX" sz="1400" spc="-1" strike="noStrike">
                <a:latin typeface="Arial"/>
              </a:rPr>
              <a:t>   </a:t>
            </a:r>
            <a:endParaRPr b="0" lang="es-MX" sz="1400" spc="-1" strike="noStrike">
              <a:latin typeface="Arial"/>
            </a:endParaRPr>
          </a:p>
          <a:p>
            <a:r>
              <a:rPr b="0" lang="es-MX" sz="1400" spc="-1" strike="noStrike">
                <a:latin typeface="Arial"/>
              </a:rPr>
              <a:t>Una representación tabular de los valores</a:t>
            </a:r>
            <a:endParaRPr b="0" lang="es-MX" sz="1400" spc="-1" strike="noStrike">
              <a:latin typeface="Arial"/>
            </a:endParaRPr>
          </a:p>
          <a:p>
            <a:r>
              <a:rPr b="0" lang="es-MX" sz="1400" spc="-1" strike="noStrike">
                <a:latin typeface="Arial"/>
              </a:rPr>
              <a:t>de probabilidad facilita los cálculos.</a:t>
            </a:r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r>
              <a:rPr b="0" lang="es-MX" sz="1400" spc="-1" strike="noStrike">
                <a:latin typeface="Arial"/>
              </a:rPr>
              <a:t>Cada respuesta se la obtiene directamente de la tabla:</a:t>
            </a:r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  <a:p>
            <a:endParaRPr b="0" lang="es-MX" sz="14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3"/>
          <a:stretch/>
        </p:blipFill>
        <p:spPr>
          <a:xfrm>
            <a:off x="4222440" y="2502000"/>
            <a:ext cx="5199480" cy="1199520"/>
          </a:xfrm>
          <a:prstGeom prst="rect">
            <a:avLst/>
          </a:prstGeom>
          <a:ln w="0">
            <a:noFill/>
          </a:ln>
        </p:spPr>
      </p:pic>
      <p:pic>
        <p:nvPicPr>
          <p:cNvPr id="245" name="" descr=""/>
          <p:cNvPicPr/>
          <p:nvPr/>
        </p:nvPicPr>
        <p:blipFill>
          <a:blip r:embed="rId4"/>
          <a:stretch/>
        </p:blipFill>
        <p:spPr>
          <a:xfrm>
            <a:off x="830160" y="4069800"/>
            <a:ext cx="5561280" cy="94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31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Reinterpretación en términos de eventos de los datos del ejemplo Minecraft – Among Us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TextShape 3"/>
          <p:cNvSpPr txBox="1"/>
          <p:nvPr/>
        </p:nvSpPr>
        <p:spPr>
          <a:xfrm>
            <a:off x="311760" y="2494080"/>
            <a:ext cx="9000000" cy="2905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  <a:ea typeface="DejaVu Sans"/>
              </a:rPr>
              <a:t>Representación gráfica con un Diagrama de Venn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A: Les gusta Minecraft.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B: Les gusta Among Us.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Por lo tanto, con la Regla Aditiva de Probabilidad,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  <a:ea typeface="DejaVu Sans"/>
              </a:rPr>
              <a:t>P(AUB) = P(A) + P(B) – P(A∩B) = 7/15 + 5/15 – 3/15 = 9/15 = 0.6</a:t>
            </a:r>
            <a:endParaRPr b="0" lang="es-MX" sz="1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360000" y="1080000"/>
            <a:ext cx="8951760" cy="147564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3321720" y="2791440"/>
            <a:ext cx="3523320" cy="204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502920" y="630720"/>
            <a:ext cx="9071280" cy="438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just">
              <a:lnSpc>
                <a:spcPct val="100000"/>
              </a:lnSpc>
            </a:pPr>
            <a:r>
              <a:rPr b="1" lang="de-AT" sz="1600" spc="-1" strike="noStrike">
                <a:solidFill>
                  <a:srgbClr val="009eda"/>
                </a:solidFill>
                <a:latin typeface="Source Sans Pro Black"/>
              </a:rPr>
              <a:t>REFERENCIAS</a:t>
            </a:r>
            <a:endParaRPr b="0" lang="es-MX" sz="16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de-AT" sz="1600" spc="-1" strike="noStrike">
                <a:solidFill>
                  <a:srgbClr val="009eda"/>
                </a:solidFill>
                <a:latin typeface="Source Sans Pro Black"/>
              </a:rPr>
              <a:t>Rodriguez Ojeda, L. (2007). PROBABILIDAD Y ESTADÍSTICA BÁSICA PARA INGENIEROS</a:t>
            </a:r>
            <a:endParaRPr b="0" lang="es-MX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ESPACIO MUESTRAL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40000" y="1845720"/>
            <a:ext cx="8999640" cy="2653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El Espacio Muestral, representado con la letra </a:t>
            </a: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, es el conjunto de todos los resultados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posibles de un experimento. Cada elemento de </a:t>
            </a: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se denomina </a:t>
            </a:r>
            <a:r>
              <a:rPr b="1" lang="de-AT" sz="1600" spc="-1" strike="noStrike">
                <a:latin typeface="Source Sans Pro"/>
              </a:rPr>
              <a:t>Punto Muestral</a:t>
            </a:r>
            <a:r>
              <a:rPr b="0" lang="de-AT" sz="1600" spc="-1" strike="noStrike">
                <a:latin typeface="Source Sans Pro"/>
              </a:rPr>
              <a:t>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Según la naturaleza del experimento, los puntos muestrales pueden determinar que </a:t>
            </a: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sea </a:t>
            </a:r>
            <a:r>
              <a:rPr b="1" lang="de-AT" sz="1600" spc="-1" strike="noStrike">
                <a:latin typeface="Source Sans Pro"/>
              </a:rPr>
              <a:t>discreto</a:t>
            </a:r>
            <a:r>
              <a:rPr b="0" lang="de-AT" sz="1600" spc="-1" strike="noStrike">
                <a:latin typeface="Source Sans Pro"/>
              </a:rPr>
              <a:t> o </a:t>
            </a:r>
            <a:r>
              <a:rPr b="1" lang="de-AT" sz="1600" spc="-1" strike="noStrike">
                <a:latin typeface="Source Sans Pro"/>
              </a:rPr>
              <a:t>continuo</a:t>
            </a:r>
            <a:r>
              <a:rPr b="0" lang="de-AT" sz="1600" spc="-1" strike="noStrike">
                <a:latin typeface="Source Sans Pro"/>
              </a:rPr>
              <a:t>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es </a:t>
            </a:r>
            <a:r>
              <a:rPr b="1" lang="de-AT" sz="1600" spc="-1" strike="noStrike">
                <a:latin typeface="Source Sans Pro"/>
              </a:rPr>
              <a:t>discreto</a:t>
            </a:r>
            <a:r>
              <a:rPr b="0" lang="de-AT" sz="1600" spc="-1" strike="noStrike">
                <a:latin typeface="Source Sans Pro"/>
              </a:rPr>
              <a:t> si sus elementos pueden ponerse en correspondencia con los números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naturales. En este caso </a:t>
            </a: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puede se </a:t>
            </a:r>
            <a:r>
              <a:rPr b="1" lang="de-AT" sz="1600" spc="-1" strike="noStrike">
                <a:latin typeface="Source Sans Pro"/>
              </a:rPr>
              <a:t>finito</a:t>
            </a:r>
            <a:r>
              <a:rPr b="0" lang="de-AT" sz="1600" spc="-1" strike="noStrike">
                <a:latin typeface="Source Sans Pro"/>
              </a:rPr>
              <a:t> o i</a:t>
            </a:r>
            <a:r>
              <a:rPr b="1" lang="de-AT" sz="1600" spc="-1" strike="noStrike">
                <a:latin typeface="Source Sans Pro"/>
              </a:rPr>
              <a:t>nfinito</a:t>
            </a:r>
            <a:r>
              <a:rPr b="0" lang="de-AT" sz="1600" spc="-1" strike="noStrike">
                <a:latin typeface="Source Sans Pro"/>
              </a:rPr>
              <a:t>.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es </a:t>
            </a:r>
            <a:r>
              <a:rPr b="1" lang="de-AT" sz="1600" spc="-1" strike="noStrike">
                <a:latin typeface="Source Sans Pro"/>
              </a:rPr>
              <a:t>continuo</a:t>
            </a:r>
            <a:r>
              <a:rPr b="0" lang="de-AT" sz="1600" spc="-1" strike="noStrike">
                <a:latin typeface="Source Sans Pro"/>
              </a:rPr>
              <a:t> si los resultados corresponden a algún intervalo de los números reales. En este caso </a:t>
            </a:r>
            <a:r>
              <a:rPr b="1" lang="de-AT" sz="1600" spc="-1" strike="noStrike">
                <a:latin typeface="Source Sans Pro"/>
              </a:rPr>
              <a:t>S</a:t>
            </a:r>
            <a:r>
              <a:rPr b="0" lang="de-AT" sz="1600" spc="-1" strike="noStrike">
                <a:latin typeface="Source Sans Pro"/>
              </a:rPr>
              <a:t> es </a:t>
            </a:r>
            <a:r>
              <a:rPr b="1" lang="de-AT" sz="1600" spc="-1" strike="noStrike">
                <a:latin typeface="Source Sans Pro"/>
              </a:rPr>
              <a:t>infinito</a:t>
            </a:r>
            <a:r>
              <a:rPr b="0" lang="de-AT" sz="1600" spc="-1" strike="noStrike">
                <a:latin typeface="Source Sans Pro"/>
              </a:rPr>
              <a:t> por definición.</a:t>
            </a:r>
            <a:endParaRPr b="0" lang="es-MX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ESPACIO MUESTRAL</a:t>
            </a:r>
            <a:endParaRPr b="0" lang="es-MX" sz="45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027800" y="1235160"/>
            <a:ext cx="8132400" cy="43228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60000" y="108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0" lang="de-AT" sz="2200" spc="-1" strike="noStrike">
                <a:latin typeface="Source Sans Pro"/>
              </a:rPr>
              <a:t>Un </a:t>
            </a:r>
            <a:r>
              <a:rPr b="1" lang="de-AT" sz="2200" spc="-1" strike="noStrike">
                <a:latin typeface="Source Sans Pro"/>
              </a:rPr>
              <a:t>evento</a:t>
            </a:r>
            <a:r>
              <a:rPr b="0" lang="de-AT" sz="2200" spc="-1" strike="noStrike">
                <a:latin typeface="Source Sans Pro"/>
              </a:rPr>
              <a:t> es algún subconjunto del Espacio Muestral S. Se pueden usar letras mayúsculas para denotar eventos: A, B, . . . También se pueden usar índices E 1 , E 2 , . . . .</a:t>
            </a:r>
            <a:endParaRPr b="0" lang="es-MX" sz="22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2880000" y="2667960"/>
            <a:ext cx="4140000" cy="257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29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40000" y="1260000"/>
            <a:ext cx="8999640" cy="19497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de-AT" sz="1600" spc="-1" strike="noStrike">
                <a:latin typeface="Source Sans Pro"/>
              </a:rPr>
              <a:t>Ejemplo: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Experimento: Lanzar un dado y observar el resultado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Espacio Muestral: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S = {1, 2, 3, 4, 5, 6}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Describa el evento de interés: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                                </a:t>
            </a:r>
            <a:r>
              <a:rPr b="0" lang="de-AT" sz="1600" spc="-1" strike="noStrike">
                <a:latin typeface="Source Sans Pro"/>
              </a:rPr>
              <a:t>A: el resultado es un número par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Respuesta: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A = {2, 4, 6}</a:t>
            </a:r>
            <a:endParaRPr b="0" lang="es-MX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Representación gráfica con un Diagrama de Venn</a:t>
            </a:r>
            <a:endParaRPr b="0" lang="es-MX" sz="1600" spc="-1" strike="noStrike"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3533040" y="3498120"/>
            <a:ext cx="2913480" cy="173232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288720" y="9072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σ- ALGEBRA</a:t>
            </a:r>
            <a:endParaRPr b="0" lang="es-MX" sz="45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71720" y="2499480"/>
            <a:ext cx="9406800" cy="2391480"/>
          </a:xfrm>
          <a:prstGeom prst="rect">
            <a:avLst/>
          </a:prstGeom>
          <a:ln w="18000"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180000" y="1348560"/>
            <a:ext cx="9720000" cy="111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AT" sz="2200" spc="-1" strike="noStrike">
                <a:latin typeface="Source Sans Pro"/>
              </a:rPr>
              <a:t>σ- ALGEBRA</a:t>
            </a: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1600" spc="-1" strike="noStrike">
                <a:latin typeface="Source Sans Pro"/>
              </a:rPr>
              <a:t>El soporte matemático natural para el estudio de las propiedades de los eventos es la Teoría de Conjuntos. Pero existe un álgebra formal específica para su estudio denominada σ-Algebra (sigma álgebra).</a:t>
            </a:r>
            <a:endParaRPr b="0" lang="es-MX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PROBABILIDAD DE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60000" y="27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v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p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b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b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v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m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ó</a:t>
            </a:r>
            <a:r>
              <a:rPr b="0" lang="de-AT" sz="2200" spc="-1" strike="noStrike">
                <a:latin typeface="Source Sans Pro"/>
              </a:rPr>
              <a:t>n</a:t>
            </a: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1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v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,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1" lang="de-AT" sz="2200" spc="-1" strike="noStrike">
                <a:latin typeface="Source Sans Pro"/>
              </a:rPr>
              <a:t>P</a:t>
            </a:r>
            <a:r>
              <a:rPr b="1" lang="de-AT" sz="2200" spc="-1" strike="noStrike">
                <a:latin typeface="Source Sans Pro"/>
              </a:rPr>
              <a:t>(</a:t>
            </a:r>
            <a:r>
              <a:rPr b="1" lang="de-AT" sz="2200" spc="-1" strike="noStrike">
                <a:latin typeface="Source Sans Pro"/>
              </a:rPr>
              <a:t>A</a:t>
            </a:r>
            <a:r>
              <a:rPr b="1" lang="de-AT" sz="2200" spc="-1" strike="noStrike">
                <a:latin typeface="Source Sans Pro"/>
              </a:rPr>
              <a:t>)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m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p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b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b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q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v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2200" spc="-1" strike="noStrike">
                <a:latin typeface="Source Sans Pro"/>
              </a:rPr>
              <a:t>P</a:t>
            </a:r>
            <a:r>
              <a:rPr b="1" lang="de-AT" sz="2200" spc="-1" strike="noStrike">
                <a:latin typeface="Source Sans Pro"/>
              </a:rPr>
              <a:t>(</a:t>
            </a:r>
            <a:r>
              <a:rPr b="1" lang="de-AT" sz="2200" spc="-1" strike="noStrike">
                <a:latin typeface="Source Sans Pro"/>
              </a:rPr>
              <a:t>A</a:t>
            </a:r>
            <a:r>
              <a:rPr b="1" lang="de-AT" sz="2200" spc="-1" strike="noStrike">
                <a:latin typeface="Source Sans Pro"/>
              </a:rPr>
              <a:t>)</a:t>
            </a:r>
            <a:r>
              <a:rPr b="1" lang="de-AT" sz="2200" spc="-1" strike="noStrike">
                <a:latin typeface="Source Sans Pro"/>
              </a:rPr>
              <a:t>=</a:t>
            </a:r>
            <a:r>
              <a:rPr b="1" lang="de-AT" sz="2200" spc="-1" strike="noStrike">
                <a:latin typeface="Source Sans Pro"/>
              </a:rPr>
              <a:t>0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q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á</a:t>
            </a: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2200" spc="-1" strike="noStrike">
                <a:latin typeface="Source Sans Pro"/>
              </a:rPr>
              <a:t>P</a:t>
            </a:r>
            <a:r>
              <a:rPr b="1" lang="de-AT" sz="2200" spc="-1" strike="noStrike">
                <a:latin typeface="Source Sans Pro"/>
              </a:rPr>
              <a:t>(</a:t>
            </a:r>
            <a:r>
              <a:rPr b="1" lang="de-AT" sz="2200" spc="-1" strike="noStrike">
                <a:latin typeface="Source Sans Pro"/>
              </a:rPr>
              <a:t>A</a:t>
            </a:r>
            <a:r>
              <a:rPr b="1" lang="de-AT" sz="2200" spc="-1" strike="noStrike">
                <a:latin typeface="Source Sans Pro"/>
              </a:rPr>
              <a:t>)</a:t>
            </a:r>
            <a:r>
              <a:rPr b="1" lang="de-AT" sz="2200" spc="-1" strike="noStrike">
                <a:latin typeface="Source Sans Pro"/>
              </a:rPr>
              <a:t>=</a:t>
            </a:r>
            <a:r>
              <a:rPr b="1" lang="de-AT" sz="2200" spc="-1" strike="noStrike">
                <a:latin typeface="Source Sans Pro"/>
              </a:rPr>
              <a:t>1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t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q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z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á</a:t>
            </a: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MX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AT" sz="2200" spc="-1" strike="noStrike">
                <a:latin typeface="Source Sans Pro"/>
              </a:rPr>
              <a:t>P</a:t>
            </a:r>
            <a:r>
              <a:rPr b="1" lang="de-AT" sz="2200" spc="-1" strike="noStrike">
                <a:latin typeface="Source Sans Pro"/>
              </a:rPr>
              <a:t>(</a:t>
            </a:r>
            <a:r>
              <a:rPr b="1" lang="de-AT" sz="2200" spc="-1" strike="noStrike">
                <a:latin typeface="Source Sans Pro"/>
              </a:rPr>
              <a:t>A</a:t>
            </a:r>
            <a:r>
              <a:rPr b="1" lang="de-AT" sz="2200" spc="-1" strike="noStrike">
                <a:latin typeface="Source Sans Pro"/>
              </a:rPr>
              <a:t>)</a:t>
            </a:r>
            <a:r>
              <a:rPr b="1" lang="de-AT" sz="2200" spc="-1" strike="noStrike">
                <a:latin typeface="Source Sans Pro"/>
              </a:rPr>
              <a:t>=</a:t>
            </a:r>
            <a:r>
              <a:rPr b="1" lang="de-AT" sz="2200" spc="-1" strike="noStrike">
                <a:latin typeface="Source Sans Pro"/>
              </a:rPr>
              <a:t>0</a:t>
            </a:r>
            <a:r>
              <a:rPr b="1" lang="de-AT" sz="2200" spc="-1" strike="noStrike">
                <a:latin typeface="Source Sans Pro"/>
              </a:rPr>
              <a:t>.</a:t>
            </a:r>
            <a:r>
              <a:rPr b="1" lang="de-AT" sz="2200" spc="-1" strike="noStrike">
                <a:latin typeface="Source Sans Pro"/>
              </a:rPr>
              <a:t>5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g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p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b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d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q</a:t>
            </a:r>
            <a:r>
              <a:rPr b="0" lang="de-AT" sz="2200" spc="-1" strike="noStrike">
                <a:latin typeface="Source Sans Pro"/>
              </a:rPr>
              <a:t>u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n</a:t>
            </a:r>
            <a:r>
              <a:rPr b="0" lang="de-AT" sz="2200" spc="-1" strike="noStrike">
                <a:latin typeface="Source Sans Pro"/>
              </a:rPr>
              <a:t>o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s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 </a:t>
            </a:r>
            <a:r>
              <a:rPr b="0" lang="de-AT" sz="2200" spc="-1" strike="noStrike">
                <a:latin typeface="Source Sans Pro"/>
              </a:rPr>
              <a:t>r</a:t>
            </a:r>
            <a:r>
              <a:rPr b="0" lang="de-AT" sz="2200" spc="-1" strike="noStrike">
                <a:latin typeface="Source Sans Pro"/>
              </a:rPr>
              <a:t>e</a:t>
            </a:r>
            <a:r>
              <a:rPr b="0" lang="de-AT" sz="2200" spc="-1" strike="noStrike">
                <a:latin typeface="Source Sans Pro"/>
              </a:rPr>
              <a:t>a</a:t>
            </a:r>
            <a:r>
              <a:rPr b="0" lang="de-AT" sz="2200" spc="-1" strike="noStrike">
                <a:latin typeface="Source Sans Pro"/>
              </a:rPr>
              <a:t>l</a:t>
            </a:r>
            <a:r>
              <a:rPr b="0" lang="de-AT" sz="2200" spc="-1" strike="noStrike">
                <a:latin typeface="Source Sans Pro"/>
              </a:rPr>
              <a:t>i</a:t>
            </a:r>
            <a:r>
              <a:rPr b="0" lang="de-AT" sz="2200" spc="-1" strike="noStrike">
                <a:latin typeface="Source Sans Pro"/>
              </a:rPr>
              <a:t>c</a:t>
            </a:r>
            <a:r>
              <a:rPr b="0" lang="de-AT" sz="2200" spc="-1" strike="noStrike">
                <a:latin typeface="Source Sans Pro"/>
              </a:rPr>
              <a:t>e</a:t>
            </a:r>
            <a:endParaRPr b="0" lang="es-MX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47400" y="68400"/>
            <a:ext cx="9071280" cy="94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 fontScale="59000"/>
          </a:bodyPr>
          <a:p>
            <a:pPr>
              <a:lnSpc>
                <a:spcPct val="100000"/>
              </a:lnSpc>
            </a:pPr>
            <a:r>
              <a:rPr b="0" lang="de-AT" sz="4500" spc="-1" strike="noStrike">
                <a:solidFill>
                  <a:srgbClr val="ffffff"/>
                </a:solidFill>
                <a:latin typeface="Source Sans Pro Light"/>
              </a:rPr>
              <a:t>Asignación de valores de probabilidad a eventos</a:t>
            </a:r>
            <a:endParaRPr b="0" lang="es-MX" sz="45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60000" y="1800000"/>
            <a:ext cx="8999640" cy="126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3"/>
          <p:cNvSpPr txBox="1"/>
          <p:nvPr/>
        </p:nvSpPr>
        <p:spPr>
          <a:xfrm>
            <a:off x="343440" y="1235160"/>
            <a:ext cx="9174600" cy="188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s-MX" sz="1800" spc="-1" strike="noStrike">
                <a:latin typeface="Arial"/>
              </a:rPr>
              <a:t>Definición: Asignación Clásica de Probabilidad a Eventos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Sean       </a:t>
            </a:r>
            <a:r>
              <a:rPr b="1" lang="es-MX" sz="1800" spc="-1" strike="noStrike">
                <a:latin typeface="Arial"/>
              </a:rPr>
              <a:t>S</a:t>
            </a:r>
            <a:r>
              <a:rPr b="0" lang="es-MX" sz="1800" spc="-1" strike="noStrike">
                <a:latin typeface="Arial"/>
              </a:rPr>
              <a:t>: Espacio muestral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               </a:t>
            </a:r>
            <a:r>
              <a:rPr b="1" lang="es-MX" sz="1800" spc="-1" strike="noStrike">
                <a:latin typeface="Arial"/>
              </a:rPr>
              <a:t>A</a:t>
            </a:r>
            <a:r>
              <a:rPr b="0" lang="es-MX" sz="1800" spc="-1" strike="noStrike">
                <a:latin typeface="Arial"/>
              </a:rPr>
              <a:t>: Evento de interés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Si </a:t>
            </a:r>
            <a:r>
              <a:rPr b="1" lang="es-MX" sz="1800" spc="-1" strike="noStrike">
                <a:latin typeface="Arial"/>
              </a:rPr>
              <a:t>N(S)</a:t>
            </a:r>
            <a:r>
              <a:rPr b="0" lang="es-MX" sz="1800" spc="-1" strike="noStrike">
                <a:latin typeface="Arial"/>
              </a:rPr>
              <a:t> y </a:t>
            </a:r>
            <a:r>
              <a:rPr b="1" lang="es-MX" sz="1800" spc="-1" strike="noStrike">
                <a:latin typeface="Arial"/>
              </a:rPr>
              <a:t>N(A)</a:t>
            </a:r>
            <a:r>
              <a:rPr b="0" lang="es-MX" sz="1800" spc="-1" strike="noStrike">
                <a:latin typeface="Arial"/>
              </a:rPr>
              <a:t> representan la cardinalidad (número de elementos)</a:t>
            </a:r>
            <a:endParaRPr b="0" lang="es-MX" sz="1800" spc="-1" strike="noStrike">
              <a:latin typeface="Arial"/>
            </a:endParaRPr>
          </a:p>
          <a:p>
            <a:r>
              <a:rPr b="0" lang="es-MX" sz="1800" spc="-1" strike="noStrike">
                <a:latin typeface="Arial"/>
              </a:rPr>
              <a:t>Entonces la probabilidad del evento </a:t>
            </a:r>
            <a:r>
              <a:rPr b="1" lang="es-MX" sz="1800" spc="-1" strike="noStrike">
                <a:latin typeface="Arial"/>
              </a:rPr>
              <a:t>A</a:t>
            </a:r>
            <a:r>
              <a:rPr b="0" lang="es-MX" sz="1800" spc="-1" strike="noStrike">
                <a:latin typeface="Arial"/>
              </a:rPr>
              <a:t> es:</a:t>
            </a:r>
            <a:endParaRPr b="0" lang="es-MX" sz="1800" spc="-1" strike="noStrike">
              <a:latin typeface="Arial"/>
            </a:endParaRPr>
          </a:p>
          <a:p>
            <a:endParaRPr b="0" lang="es-MX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rcRect l="0" t="0" r="0" b="11972"/>
          <a:stretch/>
        </p:blipFill>
        <p:spPr>
          <a:xfrm>
            <a:off x="3972960" y="2880000"/>
            <a:ext cx="1787040" cy="7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Application>LibreOffice/7.0.4.2$Linux_X86_64 LibreOffice_project/00$Build-2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2022-03-06T00:15:54Z</dcterms:created>
  <dc:creator/>
  <dc:description/>
  <dc:language>es-MX</dc:language>
  <cp:lastModifiedBy/>
  <dcterms:modified xsi:type="dcterms:W3CDTF">2022-03-06T21:24:46Z</dcterms:modified>
  <cp:revision>23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